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7" r:id="rId7"/>
    <p:sldId id="265" r:id="rId8"/>
    <p:sldId id="264" r:id="rId9"/>
    <p:sldId id="260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4C8DBD2-EB64-45C5-B811-E17669B30355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62707E-6D51-437D-9F84-68CE8C503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DBD2-EB64-45C5-B811-E17669B30355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707E-6D51-437D-9F84-68CE8C503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DBD2-EB64-45C5-B811-E17669B30355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707E-6D51-437D-9F84-68CE8C503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C8DBD2-EB64-45C5-B811-E17669B30355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62707E-6D51-437D-9F84-68CE8C5038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4C8DBD2-EB64-45C5-B811-E17669B30355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62707E-6D51-437D-9F84-68CE8C503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DBD2-EB64-45C5-B811-E17669B30355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707E-6D51-437D-9F84-68CE8C5038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DBD2-EB64-45C5-B811-E17669B30355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707E-6D51-437D-9F84-68CE8C5038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C8DBD2-EB64-45C5-B811-E17669B30355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62707E-6D51-437D-9F84-68CE8C5038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DBD2-EB64-45C5-B811-E17669B30355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707E-6D51-437D-9F84-68CE8C503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C8DBD2-EB64-45C5-B811-E17669B30355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62707E-6D51-437D-9F84-68CE8C5038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C8DBD2-EB64-45C5-B811-E17669B30355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62707E-6D51-437D-9F84-68CE8C5038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4C8DBD2-EB64-45C5-B811-E17669B30355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62707E-6D51-437D-9F84-68CE8C503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ircl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124200"/>
            <a:ext cx="8143932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i="1" dirty="0" smtClean="0"/>
              <a:t>«Нормативно-правовое</a:t>
            </a:r>
            <a:br>
              <a:rPr lang="ru-RU" sz="4900" i="1" dirty="0" smtClean="0"/>
            </a:br>
            <a:r>
              <a:rPr lang="ru-RU" sz="4900" i="1" dirty="0" smtClean="0"/>
              <a:t>и аналитическое обеспечение реализации плана мероприятий «дорожной карты» введения ФГОС ДО»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500842" cy="1371600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/>
              <a:t>МКДОУ детский сад «Родничок» </a:t>
            </a:r>
          </a:p>
          <a:p>
            <a:pPr algn="r"/>
            <a:r>
              <a:rPr lang="ru-RU" dirty="0" smtClean="0"/>
              <a:t>р.п.Линево</a:t>
            </a:r>
          </a:p>
          <a:p>
            <a:pPr algn="r"/>
            <a:r>
              <a:rPr lang="ru-RU" dirty="0" smtClean="0"/>
              <a:t> </a:t>
            </a:r>
            <a:r>
              <a:rPr lang="ru-RU" dirty="0" err="1" smtClean="0"/>
              <a:t>Искитимского</a:t>
            </a:r>
            <a:r>
              <a:rPr lang="ru-RU" dirty="0" smtClean="0"/>
              <a:t> района</a:t>
            </a:r>
          </a:p>
          <a:p>
            <a:pPr algn="r"/>
            <a:r>
              <a:rPr lang="ru-RU" dirty="0" smtClean="0"/>
              <a:t> заведующий Сидоркина Олеся Петровна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071546"/>
            <a:ext cx="8072494" cy="3643338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</a:t>
            </a:r>
            <a:b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</a:t>
            </a:r>
            <a:b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внимание!</a:t>
            </a:r>
            <a:endParaRPr lang="ru-RU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1762"/>
            <a:ext cx="7467600" cy="1011222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Документы: 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142984"/>
            <a:ext cx="9001156" cy="571501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Федеральный закон от 29.12.2012г. №273 «Об образовании в Российской Федерации»; </a:t>
            </a:r>
          </a:p>
          <a:p>
            <a:r>
              <a:rPr lang="ru-RU" dirty="0" smtClean="0"/>
              <a:t>Федеральный государственный стандарт дошкольного образования, утвержденный приказом Министерства образования и науки РФ от 17.10.2013г. №1155; </a:t>
            </a:r>
          </a:p>
          <a:p>
            <a:r>
              <a:rPr lang="ru-RU" dirty="0" smtClean="0"/>
              <a:t>приказ Министерства здравоохранения и социального развития РФ от 26.08.2010г. №761 «Об утверждении Единого квалификационного справочника должностей руководителей, специалистов и служащих» («Квалификационные характеристики должностей работников образования») </a:t>
            </a:r>
          </a:p>
          <a:p>
            <a:r>
              <a:rPr lang="ru-RU" dirty="0" smtClean="0"/>
              <a:t>с 01.01.2015г. Приказ Министерства труда и социальной защиты РФ от 18.10.2013г. №544н «Об утверждении профессионального стандарта педагог»; </a:t>
            </a:r>
          </a:p>
          <a:p>
            <a:r>
              <a:rPr lang="ru-RU" dirty="0" smtClean="0"/>
              <a:t>Приказы Министерства образования и науки РФ об утверждении отдельных правил и положений; </a:t>
            </a:r>
          </a:p>
          <a:p>
            <a:r>
              <a:rPr lang="ru-RU" dirty="0" smtClean="0"/>
              <a:t>Приказы и распоряжения Учредителя. 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14"/>
            <a:ext cx="8715436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u="sng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 помнить: </a:t>
            </a:r>
            <a:endParaRPr lang="ru-RU" sz="44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142984"/>
            <a:ext cx="8929718" cy="5330968"/>
          </a:xfrm>
        </p:spPr>
        <p:txBody>
          <a:bodyPr>
            <a:normAutofit lnSpcReduction="10000"/>
          </a:bodyPr>
          <a:lstStyle/>
          <a:p>
            <a:r>
              <a:rPr lang="ru-RU" sz="2600" dirty="0" smtClean="0"/>
              <a:t>Локальные акты могут приниматься руководителем только по вопросам, входящим в его компетенцию в соответствии с законом либо уставом организации. </a:t>
            </a:r>
          </a:p>
          <a:p>
            <a:endParaRPr lang="ru-RU" sz="2600" b="1" dirty="0" smtClean="0"/>
          </a:p>
          <a:p>
            <a:r>
              <a:rPr lang="ru-RU" sz="2600" b="1" dirty="0" smtClean="0"/>
              <a:t>Действующими законами не устанавливается ни перечень обязательных локальных актов образовательной организации, ни исчерпывающий перечень вопросов, которые должны быть ими регламентированы. Тем не менее, в некоторых нормативных документах федерального уровня содержатся требования к локальным актам или к их упоминанию в учредительных документах. 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Примерный перечень локальных актов дошкольной образовательной организации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(данные представлены из электронной системы «образование»)</a:t>
            </a:r>
            <a:r>
              <a:rPr lang="ru-RU" sz="1800" dirty="0" smtClean="0"/>
              <a:t> 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4" y="1142985"/>
          <a:ext cx="8786874" cy="5429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3437"/>
                <a:gridCol w="4393437"/>
              </a:tblGrid>
              <a:tr h="857255"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solidFill>
                            <a:srgbClr val="000000"/>
                          </a:solidFill>
                          <a:latin typeface="Constantia"/>
                        </a:rPr>
                        <a:t>Примерное название локального нормативного акта, регламентирующего направление/вид деятельности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baseline="0" dirty="0" smtClean="0">
                          <a:solidFill>
                            <a:srgbClr val="000000"/>
                          </a:solidFill>
                          <a:latin typeface="Constantia"/>
                        </a:rPr>
                        <a:t>Правовые основания 	</a:t>
                      </a: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Локальные нормативные акты, регламентирующие управление образовательной организацией 	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Положение об общем собрании (конференции) работников образовательной организации 	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Часть 4 ст. 26 Федерального закона от 29.12.2012 № 273-ФЗ "Об образовании в Российской Федерации" Федеральные государственные образовательные стандарты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aseline="0" dirty="0" smtClean="0">
                          <a:solidFill>
                            <a:srgbClr val="000000"/>
                          </a:solidFill>
                          <a:latin typeface="Constantia"/>
                        </a:rPr>
                        <a:t>Положение об управляющем совете ДОО (наблюдательном совете, попечительском совете) 	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800" baseline="0" dirty="0" smtClean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Положение о педагогическом совете ДОО 	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aseline="0" dirty="0" smtClean="0">
                          <a:solidFill>
                            <a:srgbClr val="000000"/>
                          </a:solidFill>
                          <a:latin typeface="Constantia"/>
                        </a:rPr>
                        <a:t>Порядок учета мнения советов родителей (законных представителей), при принятии локальных нормативных актов, затрагивающих интересы обучающихся. 	</a:t>
                      </a:r>
                      <a:endParaRPr lang="ru-RU" sz="1600" baseline="0" dirty="0" smtClean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aseline="0" dirty="0" smtClean="0">
                          <a:solidFill>
                            <a:srgbClr val="000000"/>
                          </a:solidFill>
                          <a:latin typeface="Constantia"/>
                        </a:rPr>
                        <a:t>Части 3, 4 ст. 30 Федерального закона "Об образовании в Российской Федерации" </a:t>
                      </a:r>
                      <a:r>
                        <a:rPr lang="ru-RU" sz="1600" baseline="0" dirty="0" smtClean="0">
                          <a:solidFill>
                            <a:srgbClr val="000000"/>
                          </a:solidFill>
                          <a:latin typeface="Constantia"/>
                        </a:rPr>
                        <a:t>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Локальные нормативные акты, регламентирующие организационные аспекты деятельности образовательной организации </a:t>
            </a:r>
            <a:endParaRPr lang="ru-RU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4" y="1142985"/>
          <a:ext cx="8786874" cy="5246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3437"/>
                <a:gridCol w="4393437"/>
              </a:tblGrid>
              <a:tr h="857255"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solidFill>
                            <a:srgbClr val="000000"/>
                          </a:solidFill>
                          <a:latin typeface="Constantia"/>
                        </a:rPr>
                        <a:t>Примерное название локального нормативного акта, регламентирующего направление/вид деятельности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baseline="0" dirty="0" smtClean="0">
                          <a:solidFill>
                            <a:srgbClr val="000000"/>
                          </a:solidFill>
                          <a:latin typeface="Constantia"/>
                        </a:rPr>
                        <a:t>Правовые основания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Правила приема обучающихся в ДОО, включая прием на обучение по дополнительным образовательным программам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Пункт. 8 ч. 3 ст. 28, ч. 2 ст. 30, ч. 9 ст. 55, ч. 5 ст. 55 Федерального закона "Об образовании в Российской Федерации", п. 19.34 приложения к рекомендациям письма № ИР-170/17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Правила внутреннего распорядка воспитанников ДОО 	</a:t>
                      </a:r>
                    </a:p>
                    <a:p>
                      <a:r>
                        <a:rPr lang="ru-RU" sz="1800" baseline="0" dirty="0" smtClean="0">
                          <a:solidFill>
                            <a:srgbClr val="000000"/>
                          </a:solidFill>
                          <a:latin typeface="Constantia"/>
                        </a:rPr>
                        <a:t>	</a:t>
                      </a:r>
                      <a:endParaRPr lang="ru-RU" sz="1600" baseline="0" dirty="0" smtClean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Пункт 1 ч. 3 ст. 28, ч. 2 ст. 30, ч. 2 ст. 55 Федерального закона "Об образовании в Российской Федерации"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aseline="0" dirty="0" smtClean="0">
                          <a:solidFill>
                            <a:srgbClr val="000000"/>
                          </a:solidFill>
                          <a:latin typeface="Constantia"/>
                        </a:rPr>
                        <a:t>Правила внутреннего трудового распорядка в ДОО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100 Трудового кодекса Российской Федерации от 30.12.2001 № 197-ФЗ, ч. 7 ст. 47 Федерального закона "Об образовании в Российской Федерации", п. 19.34 Приложения к рекомендациям письма № ИР-170/17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Локальные нормативные акты, регламентирующие организационные аспекты деятельности образовательной организации </a:t>
            </a:r>
            <a:endParaRPr lang="ru-RU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4" y="1142985"/>
          <a:ext cx="8786874" cy="5612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3437"/>
                <a:gridCol w="4393437"/>
              </a:tblGrid>
              <a:tr h="857255"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solidFill>
                            <a:srgbClr val="000000"/>
                          </a:solidFill>
                          <a:latin typeface="Constantia"/>
                        </a:rPr>
                        <a:t>Примерное название локального нормативного акта, регламентирующего направление/вид деятельности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baseline="0" dirty="0" smtClean="0">
                          <a:solidFill>
                            <a:srgbClr val="000000"/>
                          </a:solidFill>
                          <a:latin typeface="Constantia"/>
                        </a:rPr>
                        <a:t>Правовые основания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Порядок ознакомления с документами ДОО, в т. ч. поступающих в нее лиц 	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Пункт 18 ч. 1 ст. 34, ч. 2 ст. 55 Федерального закона "Об образовании в Российской Федерации"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Положение о структурном подразделении ДОО 	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Части 2, 4 ст. 27 Федерального закона "Об образовании в Российской Федерации"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развития ДОО, приказы "О разработке Программы развития ДОО", "Об утверждении Программы развития ДОО"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Пункт 7 ч. 3 ст. 28 Федерального закона "Об образовании в Российской Федерации" 	</a:t>
                      </a:r>
                    </a:p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Порядок организации и проведения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самообследования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ОО 	</a:t>
                      </a:r>
                    </a:p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Пункты 3, 13 ч. 3 ст. 28, п. 3 ч. 2 ст. 29 Федерального закона "Об образовании в Российской Федерации" 	</a:t>
                      </a:r>
                    </a:p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Локальные нормативные акты, регламентирующие права, обязанности и ответственность работников образовательной организации </a:t>
            </a:r>
            <a:endParaRPr lang="ru-RU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4" y="1142985"/>
          <a:ext cx="8786874" cy="5520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3437"/>
                <a:gridCol w="4393437"/>
              </a:tblGrid>
              <a:tr h="857255"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solidFill>
                            <a:srgbClr val="000000"/>
                          </a:solidFill>
                          <a:latin typeface="Constantia"/>
                        </a:rPr>
                        <a:t>Примерное название локального нормативного акта, регламентирующего направление/вид деятельности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baseline="0" dirty="0" smtClean="0">
                          <a:solidFill>
                            <a:srgbClr val="000000"/>
                          </a:solidFill>
                          <a:latin typeface="Constantia"/>
                        </a:rPr>
                        <a:t>Правовые основания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Положение о профессиональной этике педагогических работников ОО (Кодекс профессиональной этики)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Пункт 2 ч. 1, ч. 6 ст. 45 Федерального закона "Об образовании в Российской Федерации", п. 19.34 Приложения к рекомендациям письма № ИР-170/17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Положение о режиме рабочего времени педагогических работников ОО / Положение о соотношении учебной и другой педагогической работы педагогических работников ОО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Часть 6 ст. 47 Федерального закона "Об образовании в Российской Федерации" 	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Положение о порядке организации и проведения аттестации педагогических работников на соответствие занимаемой должности в ДОО 	</a:t>
                      </a:r>
                    </a:p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Пункт 8 ч. 1 ст. 48, ч. 2 ст. 49 Федерального закона "Об образовании в Российской Федерации" 	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9286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Локальные нормативные акты, регламентирующие образовательные отношения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4" y="1142985"/>
          <a:ext cx="8786874" cy="5612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3437"/>
                <a:gridCol w="4393437"/>
              </a:tblGrid>
              <a:tr h="857255"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solidFill>
                            <a:srgbClr val="000000"/>
                          </a:solidFill>
                          <a:latin typeface="Constantia"/>
                        </a:rPr>
                        <a:t>Примерное название локального нормативного акта, регламентирующего направление/вид деятельности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baseline="0" dirty="0" smtClean="0">
                          <a:solidFill>
                            <a:srgbClr val="000000"/>
                          </a:solidFill>
                          <a:latin typeface="Constantia"/>
                        </a:rPr>
                        <a:t>Правовые основания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Положение о комиссии по урегулированию споров между участниками образовательных отношений и их исполнении в ДОО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Часть 4 ст. 47 Федерального закона "Об образовании в Российской Федерации" 	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Положение об оказании платных образовательных услуг в ДОО 	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Пункт 4 ч. 2 ст. 29, ст. 54, ст. 101 Федерального закона "Об образовании в Российской Федерации", п. 19.34 Приложения к рекомендациям письма № ИР-170/17 </a:t>
                      </a: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Локальные нормативные акты, регламентирующие открытость и доступность информации о деятельности образовательной организации 	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Положение о сайте ДОО 	</a:t>
                      </a:r>
                    </a:p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Пункт 21 ч. 3 ст. 28, ч. 1 ст. 29 Федерального закона "Об образовании в Российской Федерации"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8" y="71414"/>
            <a:ext cx="8858280" cy="857248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источники информации: </a:t>
            </a:r>
            <a:endParaRPr lang="ru-RU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000108"/>
            <a:ext cx="8715436" cy="5643602"/>
          </a:xfrm>
        </p:spPr>
        <p:txBody>
          <a:bodyPr>
            <a:norm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Информационная система «Интернет»; 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Электронная система «Образование»; 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Сайт Федерального института развития образования (ФИРО); 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Сайт Министерства образования и науки РФ; 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Информационно-правовая система «Консультант Плюс»; 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Рекомендательные письма и примерные положения Министерства образования и науки Российской Федерации, Министерства образования и науки Новосибирской области области и Учредителя дошкольных организаций 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</TotalTime>
  <Words>889</Words>
  <Application>Microsoft Office PowerPoint</Application>
  <PresentationFormat>Экран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«Нормативно-правовое и аналитическое обеспечение реализации плана мероприятий «дорожной карты» введения ФГОС ДО» </vt:lpstr>
      <vt:lpstr> Документы: </vt:lpstr>
      <vt:lpstr> Необходимо помнить: </vt:lpstr>
      <vt:lpstr> Примерный перечень локальных актов дошкольной образовательной организации  (данные представлены из электронной системы «образование») </vt:lpstr>
      <vt:lpstr>  Локальные нормативные акты, регламентирующие организационные аспекты деятельности образовательной организации </vt:lpstr>
      <vt:lpstr>  Локальные нормативные акты, регламентирующие организационные аспекты деятельности образовательной организации </vt:lpstr>
      <vt:lpstr>   Локальные нормативные акты, регламентирующие права, обязанности и ответственность работников образовательной организации </vt:lpstr>
      <vt:lpstr>   Локальные нормативные акты, регламентирующие образовательные отношения </vt:lpstr>
      <vt:lpstr> источники информации: </vt:lpstr>
      <vt:lpstr>Спасибо за внимание!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«Нормативно-правовое и аналитическое обеспечение реализации плана мероприятий «дорожной карты» введения ФГОС ДО»</dc:title>
  <dc:creator>User</dc:creator>
  <cp:lastModifiedBy>Администратор</cp:lastModifiedBy>
  <cp:revision>10</cp:revision>
  <dcterms:created xsi:type="dcterms:W3CDTF">2015-08-19T04:26:29Z</dcterms:created>
  <dcterms:modified xsi:type="dcterms:W3CDTF">2016-03-25T12:55:49Z</dcterms:modified>
</cp:coreProperties>
</file>